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93" r:id="rId3"/>
    <p:sldId id="767" r:id="rId4"/>
    <p:sldId id="995" r:id="rId5"/>
    <p:sldId id="785" r:id="rId7"/>
    <p:sldId id="747" r:id="rId8"/>
    <p:sldId id="748" r:id="rId9"/>
    <p:sldId id="852" r:id="rId10"/>
    <p:sldId id="851" r:id="rId11"/>
    <p:sldId id="854" r:id="rId12"/>
    <p:sldId id="941" r:id="rId13"/>
    <p:sldId id="855" r:id="rId14"/>
    <p:sldId id="856" r:id="rId15"/>
    <p:sldId id="859" r:id="rId16"/>
    <p:sldId id="890" r:id="rId17"/>
    <p:sldId id="857" r:id="rId18"/>
    <p:sldId id="864" r:id="rId19"/>
    <p:sldId id="887" r:id="rId20"/>
    <p:sldId id="865" r:id="rId21"/>
    <p:sldId id="866" r:id="rId22"/>
    <p:sldId id="858" r:id="rId23"/>
    <p:sldId id="861" r:id="rId24"/>
    <p:sldId id="918" r:id="rId25"/>
    <p:sldId id="862" r:id="rId26"/>
    <p:sldId id="940" r:id="rId27"/>
    <p:sldId id="863" r:id="rId28"/>
    <p:sldId id="886" r:id="rId29"/>
    <p:sldId id="889" r:id="rId30"/>
    <p:sldId id="976" r:id="rId31"/>
    <p:sldId id="975" r:id="rId32"/>
    <p:sldId id="888" r:id="rId33"/>
    <p:sldId id="996" r:id="rId34"/>
    <p:sldId id="772" r:id="rId35"/>
    <p:sldId id="771" r:id="rId36"/>
    <p:sldId id="769" r:id="rId37"/>
    <p:sldId id="768" r:id="rId38"/>
    <p:sldId id="770" r:id="rId39"/>
    <p:sldId id="295" r:id="rId40"/>
    <p:sldId id="562" r:id="rId41"/>
    <p:sldId id="994" r:id="rId42"/>
    <p:sldId id="997" r:id="rId43"/>
    <p:sldId id="268" r:id="rId44"/>
    <p:sldId id="580" r:id="rId45"/>
    <p:sldId id="515" r:id="rId46"/>
    <p:sldId id="526" r:id="rId47"/>
    <p:sldId id="786" r:id="rId48"/>
    <p:sldId id="998" r:id="rId49"/>
    <p:sldId id="57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8F22"/>
    <a:srgbClr val="93F3E2"/>
    <a:srgbClr val="96EBF1"/>
    <a:srgbClr val="FFC000"/>
    <a:srgbClr val="060F1E"/>
    <a:srgbClr val="D53C4C"/>
    <a:srgbClr val="B0590A"/>
    <a:srgbClr val="FFC435"/>
    <a:srgbClr val="FDE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多个 View 相互在同一个方向上双向引用就创建了一个 Chain。什么是双向引用呢？ 比如在水平方向上两个 Button A 和 B，如果 A 的右边位于 B 的左边，而 B 的左边位于 A 的右边，则就是一个双向引用</a:t>
            </a:r>
            <a:endParaRPr lang="zh-CN" altLang="en-US"/>
          </a:p>
          <a:p>
            <a:r>
              <a:rPr lang="en-US" altLang="zh-CN"/>
              <a:t>2. Chain 的属性由该群组的第一个 View 上的属性所控制（第一个 View 被称之为 Chain head）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 </a:t>
            </a:r>
            <a:r>
              <a:rPr lang="zh-CN" altLang="en-US"/>
              <a:t>Palette：您可以拖到布局中的视图和视图组列表。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Component Tree：查看布局的层次结构。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Toolbar：用于在编辑器中配置布局外观及更改某些布局属性的按钮。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Design editor：Design 视图和/或 Blueprint 视图中的布局。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Attributes：用于对所选视图的属性进行控制的控件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上面这些属性命名非常有规律，例如前面的 layout 说明这是一个布局属性，中间的 constraintXXX 为对当前 View 上的某个属性做的约束，而最后的 toXXOf 为当前 View 约束的对象以及约束的方位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与父</a:t>
            </a:r>
            <a:r>
              <a:rPr lang="en-US" altLang="zh-CN"/>
              <a:t>view</a:t>
            </a:r>
            <a:r>
              <a:rPr lang="zh-CN" altLang="en-US"/>
              <a:t>的相对位置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与兄弟节点的相对位置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兄弟节点同边对其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margin 值只能为大于等于0的数字</a:t>
            </a:r>
            <a:endParaRPr lang="en-US" altLang="zh-CN"/>
          </a:p>
          <a:p>
            <a:r>
              <a:rPr lang="en-US" altLang="zh-CN"/>
              <a:t>2. 控制当前 View 所参考的 View 状态为 GONE 的时候的 margin 值</a:t>
            </a:r>
            <a:endParaRPr lang="en-US" altLang="zh-CN"/>
          </a:p>
          <a:p>
            <a:r>
              <a:rPr lang="en-US" altLang="zh-CN"/>
              <a:t>3. padding</a:t>
            </a:r>
            <a:r>
              <a:rPr lang="zh-CN" altLang="en-US"/>
              <a:t>内边距和之前的一样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WRAP_CONTENT : enforcing constraints（强制约束）</a:t>
            </a:r>
            <a:endParaRPr lang="zh-CN" altLang="en-US"/>
          </a:p>
          <a:p>
            <a:r>
              <a:rPr lang="zh-CN" altLang="en-US"/>
              <a:t>说的是控件的宽设置为 WRAP_CONTENT （包裹内容）时，如果实际宽度超过了约束的最大宽度，那么约束会失效（高同理），为了防止约束失效，增加了以下属性：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app:layout_constrainedWidth=”true|false” //默认false</a:t>
            </a:r>
            <a:endParaRPr lang="zh-CN" altLang="en-US"/>
          </a:p>
          <a:p>
            <a:r>
              <a:rPr lang="zh-CN" altLang="en-US"/>
              <a:t>app:layout_constrainedHeight=”true|false” //默认false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7.png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4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8.png"/><Relationship Id="rId1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5.png"/><Relationship Id="rId3" Type="http://schemas.openxmlformats.org/officeDocument/2006/relationships/tags" Target="../tags/tag4.xml"/><Relationship Id="rId2" Type="http://schemas.openxmlformats.org/officeDocument/2006/relationships/image" Target="../media/image14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18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0.xml"/><Relationship Id="rId14" Type="http://schemas.openxmlformats.org/officeDocument/2006/relationships/image" Target="../media/image19.png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使用ConstraintLayout构建自适应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455" y="-113665"/>
            <a:ext cx="12439015" cy="7105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0965"/>
            <a:ext cx="122809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IQ%6OOKT})4Y$UI)KNMVL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381760"/>
            <a:ext cx="5000625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855" y="3321050"/>
            <a:ext cx="10754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控制 View 最大尺寸和最小尺寸的属性，可以设置到 ConstraintLayout 上来控制 ConstraintLayout 的尺寸信息</a:t>
            </a:r>
            <a:r>
              <a:rPr lang="zh-CN" altLang="en-US"/>
              <a:t>30#ixzz6FmLsqYlm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本身的基本属性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80137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相对定位属性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55W3%GMNFV(FE8%MU]KZ2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78355"/>
            <a:ext cx="94583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H%PKHS7RIAA~_QTW8JZYP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440" y="60325"/>
            <a:ext cx="8686800" cy="5686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UW{TNP%}P~OWXDBQDP3)$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733550"/>
            <a:ext cx="97726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的边距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34O05TRF9`JDDIFJHHNRX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6370"/>
            <a:ext cx="6200775" cy="3228975"/>
          </a:xfrm>
          <a:prstGeom prst="rect">
            <a:avLst/>
          </a:prstGeom>
        </p:spPr>
      </p:pic>
      <p:pic>
        <p:nvPicPr>
          <p:cNvPr id="4" name="图片 3" descr="(QC(CFES4Y8M2%JMF{1~P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1436370"/>
            <a:ext cx="60007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的居中和偏移(bias)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6" name="图片 5" descr="ASDV(%~D5736P3LB](6OI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20520"/>
            <a:ext cx="73723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H2X]T4DX3B{KXQZVBLTUR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276985"/>
            <a:ext cx="10058400" cy="2738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的尺寸控制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638300"/>
            <a:ext cx="11532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– 使用确定的尺寸，比如 48dp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WRAP_CONTENT ，和其他地方的 WRAP_CONTENT 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0dp，这个选项等于 “MATCH_CONSTRAINT”，也就是和约束规则指定的宽(高)度一样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–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MATCH_PARENT 属性无法在 ConstraintLayout 里面的 子 View 上使用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%W)EJ1@EZOE[)~E~2@)KG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88565"/>
            <a:ext cx="333375" cy="276225"/>
          </a:xfrm>
          <a:prstGeom prst="rect">
            <a:avLst/>
          </a:prstGeom>
        </p:spPr>
      </p:pic>
      <p:pic>
        <p:nvPicPr>
          <p:cNvPr id="6" name="图片 5" descr="~5A9_LW)A~`XR@CTFV(]46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737360"/>
            <a:ext cx="333375" cy="276225"/>
          </a:xfrm>
          <a:prstGeom prst="rect">
            <a:avLst/>
          </a:prstGeom>
        </p:spPr>
      </p:pic>
      <p:pic>
        <p:nvPicPr>
          <p:cNvPr id="7" name="图片 6" descr="5QY9FNXPWFA{@8CKEUEC1S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133600"/>
            <a:ext cx="3333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控制子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的宽高比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920" y="2861310"/>
            <a:ext cx="115322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layout_constraintDimensionRatio 控制子View的宽高比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除了上面三种设置 子 View 的尺寸以外，还可以控制 子 View 的宽高比。如果要使用宽高比则需要至少设置一个尺寸约束为 0dp，然后设置 layout_constraintDimentionRatio 属性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float 值，代表宽度/高度 的比率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“宽度:高度”这种比率值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4" name="图片 3" descr="G[1CUDXB@$~S0B7%8LE(%(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72615"/>
            <a:ext cx="7610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825" y="1592580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ZD~X@SJ@~XV0{TWA~SF3P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42975"/>
            <a:ext cx="5857875" cy="1095375"/>
          </a:xfrm>
          <a:prstGeom prst="rect">
            <a:avLst/>
          </a:prstGeom>
        </p:spPr>
      </p:pic>
      <p:pic>
        <p:nvPicPr>
          <p:cNvPr id="4" name="图片 3" descr="]A%VL$_4I)2M1BN$3{CGG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15" y="633095"/>
            <a:ext cx="2400300" cy="1714500"/>
          </a:xfrm>
          <a:prstGeom prst="rect">
            <a:avLst/>
          </a:prstGeom>
        </p:spPr>
      </p:pic>
      <p:pic>
        <p:nvPicPr>
          <p:cNvPr id="5" name="图片 4" descr="7G3D11(9G$[[313I2R@8V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585720"/>
            <a:ext cx="2457450" cy="3486150"/>
          </a:xfrm>
          <a:prstGeom prst="rect">
            <a:avLst/>
          </a:prstGeom>
        </p:spPr>
      </p:pic>
      <p:pic>
        <p:nvPicPr>
          <p:cNvPr id="6" name="图片 5" descr="3Z7LVXX7@3XW5@72IS_DWH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3561080"/>
            <a:ext cx="61912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Q0GBJOP]}%88XRGF2X)(G{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28980"/>
            <a:ext cx="10058400" cy="2064385"/>
          </a:xfrm>
          <a:prstGeom prst="rect">
            <a:avLst/>
          </a:prstGeom>
        </p:spPr>
      </p:pic>
      <p:pic>
        <p:nvPicPr>
          <p:cNvPr id="5" name="图片 4" descr="{LYE0_PO$Z0QK05_CT~@Q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3070860"/>
            <a:ext cx="97536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V49F73FAJZC(@9D7AVB{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98550"/>
            <a:ext cx="9744075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4748530"/>
            <a:ext cx="838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如果改为这个时候</a:t>
            </a:r>
            <a:r>
              <a:rPr lang="en-US" altLang="zh-CN">
                <a:solidFill>
                  <a:srgbClr val="FF0000"/>
                </a:solidFill>
              </a:rPr>
              <a:t>layout_width=“wrap_content,</a:t>
            </a:r>
            <a:r>
              <a:rPr lang="zh-CN" altLang="en-US">
                <a:solidFill>
                  <a:srgbClr val="FF0000"/>
                </a:solidFill>
              </a:rPr>
              <a:t>这</a:t>
            </a:r>
            <a:r>
              <a:rPr lang="en-US" altLang="zh-CN">
                <a:solidFill>
                  <a:srgbClr val="FF0000"/>
                </a:solidFill>
              </a:rPr>
              <a:t>constraintedWidth</a:t>
            </a:r>
            <a:r>
              <a:rPr lang="zh-CN" altLang="en-US">
                <a:solidFill>
                  <a:srgbClr val="FF0000"/>
                </a:solidFill>
              </a:rPr>
              <a:t>必须设置为</a:t>
            </a:r>
            <a:r>
              <a:rPr lang="en-US" altLang="zh-CN">
                <a:solidFill>
                  <a:srgbClr val="FF0000"/>
                </a:solidFill>
              </a:rPr>
              <a:t>true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)U7]S9YZ1N99_[O{%@9`0`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783590"/>
            <a:ext cx="6781800" cy="1085850"/>
          </a:xfrm>
          <a:prstGeom prst="rect">
            <a:avLst/>
          </a:prstGeom>
        </p:spPr>
      </p:pic>
      <p:pic>
        <p:nvPicPr>
          <p:cNvPr id="4" name="图片 3" descr="$YFYELZ`$Y$I3~7$XSPV79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783590"/>
            <a:ext cx="4800600" cy="2362200"/>
          </a:xfrm>
          <a:prstGeom prst="rect">
            <a:avLst/>
          </a:prstGeom>
        </p:spPr>
      </p:pic>
      <p:pic>
        <p:nvPicPr>
          <p:cNvPr id="5" name="图片 4" descr="G%)4VAD]9]0PC%)5VTSD_F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940560"/>
            <a:ext cx="64484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280" y="3380740"/>
            <a:ext cx="118833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spread：尽可能扩展视图以满足每一方的约束。这是默认行为。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wrap：仅根据需要扩展视图以适应其内容，但仍允许视图小于约束所需的视图。因此，使用Wrap Content（上图）之间的区别在于，将宽度设置为Wrap Content会强制宽度始终与内容宽度完全匹配; 而使用Match Constraints和 layout_constraintWidth_default设置为wrap也允许视图小于内容宽度。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percent：设置View的宽度为parent的比例值，比例值默认是100%，即宽度是match_parent。这个比例值通过属性app:layout_constraintWidth_percent设置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00405"/>
            <a:ext cx="71056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" y="66929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的链条布局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M_L@P(C2~D9LAB9VR41$1G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10335"/>
            <a:ext cx="7334250" cy="140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2015" y="468185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chainStyle：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spread_inside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packed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7" name="图片 6" descr="]NGK{RH2VD0F8O1XYW}@RU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1936750"/>
            <a:ext cx="3133725" cy="2143125"/>
          </a:xfrm>
          <a:prstGeom prst="rect">
            <a:avLst/>
          </a:prstGeom>
        </p:spPr>
      </p:pic>
      <p:pic>
        <p:nvPicPr>
          <p:cNvPr id="8" name="图片 7" descr=")1Y5(DAZ0Q`}LZVSRW`HE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3346450"/>
            <a:ext cx="6743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75%T})OAM$288NZ%WEV6W%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10260"/>
            <a:ext cx="100584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C(2`DJ4$O_6BQISBUT(3E(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99465"/>
            <a:ext cx="1005840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B~NENH%U[K)ATSL`QSYZ(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836295"/>
            <a:ext cx="78962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]$OH}U3)@8~(Y9@9_K}LY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897890"/>
            <a:ext cx="1005840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M$5EJAY8H}%F)MN0V]F~N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704975"/>
            <a:ext cx="5286375" cy="279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04902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UI</a:t>
            </a:r>
            <a:r>
              <a:rPr lang="zh-CN" altLang="en-US" sz="2400">
                <a:solidFill>
                  <a:srgbClr val="00B0F0"/>
                </a:solidFill>
              </a:rPr>
              <a:t>编辑器所使用的属性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27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往期视频薇薇老师：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R5ZXUWQV7~)$XP(_WW14`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651000"/>
            <a:ext cx="3050540" cy="3912235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27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往期视频薇薇老师：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R5ZXUWQV7~)$XP(_WW14`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651000"/>
            <a:ext cx="3050540" cy="3912235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27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往期视频薇薇老师：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R5ZXUWQV7~)$XP(_WW14`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651000"/>
            <a:ext cx="3050540" cy="3912235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27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往期视频薇薇老师：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R5ZXUWQV7~)$XP(_WW14`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651000"/>
            <a:ext cx="3050540" cy="3912235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5458460" cy="787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7520" y="183515"/>
            <a:ext cx="5701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92D050"/>
                </a:solidFill>
              </a:rPr>
              <a:t>为什么要用ConstraintLayout</a:t>
            </a:r>
            <a:r>
              <a:rPr lang="en-US" altLang="zh-CN" sz="2800">
                <a:solidFill>
                  <a:srgbClr val="92D050"/>
                </a:solidFill>
              </a:rPr>
              <a:t>?</a:t>
            </a:r>
            <a:endParaRPr lang="en-US" altLang="zh-CN" sz="2800">
              <a:solidFill>
                <a:srgbClr val="92D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1015365"/>
            <a:ext cx="3903980" cy="4387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7255" y="2418080"/>
            <a:ext cx="7089775" cy="15036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5245" y="2748280"/>
            <a:ext cx="6991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FFFF00"/>
                </a:solidFill>
              </a:rPr>
              <a:t>解决布局嵌套的问题</a:t>
            </a:r>
            <a:endParaRPr lang="zh-CN" altLang="en-US" sz="5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5615" y="20129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基本使用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1198" name="图片 11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0"/>
          <a:stretch>
            <a:fillRect/>
          </a:stretch>
        </p:blipFill>
        <p:spPr>
          <a:xfrm>
            <a:off x="599440" y="647700"/>
            <a:ext cx="10993120" cy="6184265"/>
          </a:xfrm>
          <a:prstGeom prst="rect">
            <a:avLst/>
          </a:prstGeom>
        </p:spPr>
      </p:pic>
      <p:sp>
        <p:nvSpPr>
          <p:cNvPr id="1199" name="文本框 1198"/>
          <p:cNvSpPr txBox="1"/>
          <p:nvPr>
            <p:custDataLst>
              <p:tags r:id="rId3"/>
            </p:custDataLst>
          </p:nvPr>
        </p:nvSpPr>
        <p:spPr>
          <a:xfrm>
            <a:off x="599440" y="647700"/>
            <a:ext cx="10993120" cy="6210300"/>
          </a:xfrm>
          <a:prstGeom prst="rect">
            <a:avLst/>
          </a:prstGeom>
          <a:solidFill>
            <a:srgbClr val="1E3240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171450"/>
          </a:lstStyle>
          <a:p>
            <a:endParaRPr lang="zh-CN" altLang="en-US"/>
          </a:p>
        </p:txBody>
      </p:sp>
      <p:sp>
        <p:nvSpPr>
          <p:cNvPr id="1200" name="矩形 1199"/>
          <p:cNvSpPr/>
          <p:nvPr>
            <p:custDataLst>
              <p:tags r:id="rId4"/>
            </p:custDataLst>
          </p:nvPr>
        </p:nvSpPr>
        <p:spPr>
          <a:xfrm>
            <a:off x="932815" y="872490"/>
            <a:ext cx="666750" cy="637540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>
            <a:normAutofit/>
          </a:bodyPr>
          <a:lstStyle/>
          <a:p>
            <a:pPr algn="ctr"/>
            <a:endParaRPr kumimoji="1" lang="zh-CN" altLang="en-US" sz="1000" b="1" dirty="0">
              <a:solidFill>
                <a:prstClr val="white"/>
              </a:solidFill>
            </a:endParaRPr>
          </a:p>
        </p:txBody>
      </p:sp>
      <p:sp>
        <p:nvSpPr>
          <p:cNvPr id="1201" name="等腰三角形 4"/>
          <p:cNvSpPr/>
          <p:nvPr>
            <p:custDataLst>
              <p:tags r:id="rId5"/>
            </p:custDataLst>
          </p:nvPr>
        </p:nvSpPr>
        <p:spPr>
          <a:xfrm rot="4620000">
            <a:off x="5992495" y="450659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2" name="圆角矩形 1201"/>
          <p:cNvSpPr/>
          <p:nvPr>
            <p:custDataLst>
              <p:tags r:id="rId6"/>
            </p:custDataLst>
          </p:nvPr>
        </p:nvSpPr>
        <p:spPr>
          <a:xfrm>
            <a:off x="7399020" y="3630295"/>
            <a:ext cx="3119120" cy="789940"/>
          </a:xfrm>
          <a:prstGeom prst="roundRect">
            <a:avLst/>
          </a:prstGeom>
          <a:noFill/>
          <a:ln w="19050">
            <a:solidFill>
              <a:srgbClr val="00B0F0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3" name="圆角矩形 1202"/>
          <p:cNvSpPr/>
          <p:nvPr>
            <p:custDataLst>
              <p:tags r:id="rId7"/>
            </p:custDataLst>
          </p:nvPr>
        </p:nvSpPr>
        <p:spPr>
          <a:xfrm>
            <a:off x="2000250" y="3629025"/>
            <a:ext cx="3119120" cy="789940"/>
          </a:xfrm>
          <a:prstGeom prst="roundRect">
            <a:avLst/>
          </a:prstGeom>
          <a:noFill/>
          <a:ln w="19050">
            <a:solidFill>
              <a:srgbClr val="7DDDFF"/>
            </a:solidFill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4" name="椭圆 1203"/>
          <p:cNvSpPr/>
          <p:nvPr>
            <p:custDataLst>
              <p:tags r:id="rId8"/>
            </p:custDataLst>
          </p:nvPr>
        </p:nvSpPr>
        <p:spPr>
          <a:xfrm>
            <a:off x="7016750" y="3630295"/>
            <a:ext cx="789940" cy="7899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5" name="椭圆 1204"/>
          <p:cNvSpPr/>
          <p:nvPr>
            <p:custDataLst>
              <p:tags r:id="rId9"/>
            </p:custDataLst>
          </p:nvPr>
        </p:nvSpPr>
        <p:spPr>
          <a:xfrm>
            <a:off x="4718685" y="3629025"/>
            <a:ext cx="789940" cy="789940"/>
          </a:xfrm>
          <a:prstGeom prst="ellipse">
            <a:avLst/>
          </a:prstGeom>
          <a:solidFill>
            <a:srgbClr val="7D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6" name="等腰三角形 4"/>
          <p:cNvSpPr/>
          <p:nvPr>
            <p:custDataLst>
              <p:tags r:id="rId10"/>
            </p:custDataLst>
          </p:nvPr>
        </p:nvSpPr>
        <p:spPr>
          <a:xfrm rot="4620000" flipH="1" flipV="1">
            <a:off x="5958840" y="278066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7" name="Freeform 7"/>
          <p:cNvSpPr/>
          <p:nvPr>
            <p:custDataLst>
              <p:tags r:id="rId11"/>
            </p:custDataLst>
          </p:nvPr>
        </p:nvSpPr>
        <p:spPr bwMode="auto">
          <a:xfrm>
            <a:off x="5672455" y="3558540"/>
            <a:ext cx="1021715" cy="868045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144"/>
              </a:cxn>
              <a:cxn ang="0">
                <a:pos x="48" y="144"/>
              </a:cxn>
              <a:cxn ang="0">
                <a:pos x="48" y="272"/>
              </a:cxn>
              <a:cxn ang="0">
                <a:pos x="128" y="272"/>
              </a:cxn>
              <a:cxn ang="0">
                <a:pos x="128" y="176"/>
              </a:cxn>
              <a:cxn ang="0">
                <a:pos x="192" y="176"/>
              </a:cxn>
              <a:cxn ang="0">
                <a:pos x="192" y="272"/>
              </a:cxn>
              <a:cxn ang="0">
                <a:pos x="272" y="272"/>
              </a:cxn>
              <a:cxn ang="0">
                <a:pos x="272" y="144"/>
              </a:cxn>
              <a:cxn ang="0">
                <a:pos x="320" y="144"/>
              </a:cxn>
              <a:cxn ang="0">
                <a:pos x="160" y="0"/>
              </a:cxn>
            </a:cxnLst>
            <a:rect l="0" t="0" r="r" b="b"/>
            <a:pathLst>
              <a:path w="320" h="272">
                <a:moveTo>
                  <a:pt x="160" y="0"/>
                </a:moveTo>
                <a:lnTo>
                  <a:pt x="0" y="144"/>
                </a:lnTo>
                <a:lnTo>
                  <a:pt x="48" y="144"/>
                </a:lnTo>
                <a:lnTo>
                  <a:pt x="48" y="272"/>
                </a:lnTo>
                <a:lnTo>
                  <a:pt x="128" y="272"/>
                </a:lnTo>
                <a:lnTo>
                  <a:pt x="128" y="176"/>
                </a:lnTo>
                <a:lnTo>
                  <a:pt x="192" y="176"/>
                </a:lnTo>
                <a:lnTo>
                  <a:pt x="192" y="272"/>
                </a:lnTo>
                <a:lnTo>
                  <a:pt x="272" y="272"/>
                </a:lnTo>
                <a:lnTo>
                  <a:pt x="272" y="144"/>
                </a:lnTo>
                <a:lnTo>
                  <a:pt x="320" y="144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u="sng"/>
          </a:p>
        </p:txBody>
      </p:sp>
      <p:sp>
        <p:nvSpPr>
          <p:cNvPr id="1208" name="文本框 1207"/>
          <p:cNvSpPr txBox="1"/>
          <p:nvPr>
            <p:custDataLst>
              <p:tags r:id="rId12"/>
            </p:custDataLst>
          </p:nvPr>
        </p:nvSpPr>
        <p:spPr>
          <a:xfrm>
            <a:off x="2007870" y="3646170"/>
            <a:ext cx="2547620" cy="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7DDDFF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7DDDFF"/>
                </a:solidFill>
                <a:latin typeface="+mn-lt"/>
              </a:rPr>
              <a:t> 使用布局编辑器</a:t>
            </a:r>
            <a:endParaRPr lang="en-US" altLang="zh-CN" smtClean="0">
              <a:solidFill>
                <a:srgbClr val="7DDDFF"/>
              </a:solidFill>
              <a:latin typeface="+mn-lt"/>
            </a:endParaRPr>
          </a:p>
        </p:txBody>
      </p:sp>
      <p:sp>
        <p:nvSpPr>
          <p:cNvPr id="1209" name="文本框 1208"/>
          <p:cNvSpPr txBox="1"/>
          <p:nvPr>
            <p:custDataLst>
              <p:tags r:id="rId13"/>
            </p:custDataLst>
          </p:nvPr>
        </p:nvSpPr>
        <p:spPr>
          <a:xfrm>
            <a:off x="7936865" y="3639185"/>
            <a:ext cx="2581275" cy="7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B0F0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00B0F0"/>
                </a:solidFill>
                <a:latin typeface="+mn-lt"/>
              </a:rPr>
              <a:t> 手写</a:t>
            </a:r>
            <a:endParaRPr lang="en-US" altLang="zh-CN" smtClean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210" name="图片 1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40" y="647700"/>
            <a:ext cx="10993120" cy="6170930"/>
          </a:xfrm>
          <a:prstGeom prst="rect">
            <a:avLst/>
          </a:prstGeom>
        </p:spPr>
      </p:pic>
      <p:sp>
        <p:nvSpPr>
          <p:cNvPr id="1211" name="文本框 1210"/>
          <p:cNvSpPr txBox="1"/>
          <p:nvPr/>
        </p:nvSpPr>
        <p:spPr>
          <a:xfrm>
            <a:off x="1813560" y="295529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布局编辑器</a:t>
            </a:r>
            <a:endParaRPr lang="zh-CN" altLang="en-US" sz="2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1212" name="文本框 1211"/>
          <p:cNvSpPr txBox="1"/>
          <p:nvPr/>
        </p:nvSpPr>
        <p:spPr>
          <a:xfrm>
            <a:off x="8627110" y="29552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手写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4260" y="2210435"/>
            <a:ext cx="80060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800">
                <a:solidFill>
                  <a:schemeClr val="accent4"/>
                </a:solidFill>
                <a:effectLst/>
              </a:rPr>
              <a:t>布局编辑器介绍</a:t>
            </a:r>
            <a:endParaRPr lang="zh-CN" altLang="en-US" sz="88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3"/>
  <p:tag name="KSO_WM_UNIT_ID" val="diagram160844_1*q_i*1_3"/>
  <p:tag name="KSO_WM_UNIT_LAYERLEVEL" val="1_1"/>
  <p:tag name="KSO_WM_DIAGRAM_GROUP_CODE" val="q1-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4"/>
  <p:tag name="KSO_WM_UNIT_ID" val="diagram160844_1*q_i*1_4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5"/>
  <p:tag name="KSO_WM_UNIT_ID" val="diagram160844_1*q_i*1_5"/>
  <p:tag name="KSO_WM_UNIT_LAYERLEVEL" val="1_1"/>
  <p:tag name="KSO_WM_DIAGRAM_GROUP_CODE" val="q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6"/>
  <p:tag name="KSO_WM_UNIT_ID" val="diagram160844_1*q_i*1_6"/>
  <p:tag name="KSO_WM_UNIT_LAYERLEVEL" val="1_1"/>
  <p:tag name="KSO_WM_DIAGRAM_GROUP_CODE" val="q1-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7"/>
  <p:tag name="KSO_WM_UNIT_ID" val="diagram160844_1*q_i*1_7"/>
  <p:tag name="KSO_WM_UNIT_LAYERLEVEL" val="1_1"/>
  <p:tag name="KSO_WM_DIAGRAM_GROUP_CODE" val="q1-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8"/>
  <p:tag name="KSO_WM_UNIT_ID" val="diagram160844_1*q_i*1_8"/>
  <p:tag name="KSO_WM_UNIT_LAYERLEVEL" val="1_1"/>
  <p:tag name="KSO_WM_DIAGRAM_GROUP_CODE" val="q1-1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9"/>
  <p:tag name="KSO_WM_UNIT_ID" val="diagram160844_1*q_i*1_9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0"/>
  <p:tag name="KSO_WM_UNIT_ID" val="diagram160844_1*q_i*1_10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1_1"/>
  <p:tag name="KSO_WM_UNIT_ID" val="diagram160844_1*q_h_f*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2_1"/>
  <p:tag name="KSO_WM_UNIT_ID" val="diagram160844_1*q_h_f*1_2_1"/>
  <p:tag name="KSO_WM_UNIT_LAYERLEVEL" val="1_1_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SLIDE_ITEM_CNT" val="2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36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REFSHAPE" val="363893772"/>
  <p:tag name="KSO_WM_UNIT_PLACING_PICTURE_USER_VIEWPORT" val="{&quot;height&quot;:8430,&quot;width&quot;:7500}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"/>
  <p:tag name="KSO_WM_UNIT_ID" val="diagram160844_1*q_i*1_1"/>
  <p:tag name="KSO_WM_UNIT_LAYERLEVEL" val="1_1"/>
  <p:tag name="KSO_WM_DIAGRAM_GROUP_CODE" val="q1-1"/>
  <p:tag name="KSO_WM_UNIT_USESOURCEFORMAT_APPLY" val="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2"/>
  <p:tag name="KSO_WM_UNIT_ID" val="diagram160844_1*q_i*1_2"/>
  <p:tag name="KSO_WM_UNIT_LAYERLEVEL" val="1_1"/>
  <p:tag name="KSO_WM_DIAGRAM_GROUP_CODE" val="q1-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2913</Words>
  <Application>WPS 演示</Application>
  <PresentationFormat>宽屏</PresentationFormat>
  <Paragraphs>344</Paragraphs>
  <Slides>47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9" baseType="lpstr">
      <vt:lpstr>Arial</vt:lpstr>
      <vt:lpstr>宋体</vt:lpstr>
      <vt:lpstr>Wingdings</vt:lpstr>
      <vt:lpstr>黑体</vt:lpstr>
      <vt:lpstr>字魂59号-创粗黑</vt:lpstr>
      <vt:lpstr>Calibri</vt:lpstr>
      <vt:lpstr>等线</vt:lpstr>
      <vt:lpstr>微软雅黑</vt:lpstr>
      <vt:lpstr>Yu Gothic UI Light</vt:lpstr>
      <vt:lpstr>Times New Roman</vt:lpstr>
      <vt:lpstr>思源黑体 CN Medium</vt:lpstr>
      <vt:lpstr>Century Gothic</vt:lpstr>
      <vt:lpstr>Century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Segoe Print</vt:lpstr>
      <vt:lpstr>自定义设计方案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678</cp:revision>
  <dcterms:created xsi:type="dcterms:W3CDTF">2014-11-04T04:04:00Z</dcterms:created>
  <dcterms:modified xsi:type="dcterms:W3CDTF">2020-04-16T06:24:02Z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